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4" r:id="rId18"/>
    <p:sldId id="272" r:id="rId19"/>
    <p:sldId id="273" r:id="rId20"/>
  </p:sldIdLst>
  <p:sldSz cx="9144000" cy="5715000" type="screen16x1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8B2A1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27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920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032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82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016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733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586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79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2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094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964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C5C8A-BA8A-482D-BDF5-EFF5513B1308}" type="datetimeFigureOut">
              <a:rPr lang="bg-BG" smtClean="0"/>
              <a:t>1.6.2022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A145-5947-4DF5-A13A-50C27A362B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242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mo@ue-varna.b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e-varna.bg/bg/p/7747/priem/magista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ЦМО\2019\Промоция_2019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986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14664" y="171353"/>
            <a:ext cx="541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С академични традиции в бъдещето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0657" y="2857500"/>
            <a:ext cx="5413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32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Център за магистърско обучение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5169" y="4513684"/>
            <a:ext cx="5413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8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Прием в ОКС „магистър“ за учебната 2022/2023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3C4D2-F326-4311-BC31-CF9E3C5B1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3511"/>
            <a:ext cx="1423413" cy="14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7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6399"/>
            <a:ext cx="9144000" cy="46085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Диплома-оригинал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 (ако е получена, а ако не е получена, информация се взема служебно за кандидати от ИУ-Варна);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Студентска книжка 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– за завършилите ИУ – Варна, които не са получили диплома за завършена образователно-квалификационна степен;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Заявление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 - състезателен картон (по образец, валиден само за ИУ – Варна, осигурява се на място в ИУ);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Документ за самоличност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Документ (диплома за завършена ОКС или международно признат сертификат), удостоверяващ владеенето на чужди езици 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– за специалностите с обучение на чужд език;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Документ за внесена такса за участие в кандидатстудентския прием 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за ОКС „магистър“ в размер на 60 лв.;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Документ, удостоверяващ обстоятелства за освобождаване от такса за кандидатстване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Декларация за съгласие за обработка на лични данни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0" y="4114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Документи за кандидатстване за магистърски специалности в ИУ-Варна</a:t>
            </a:r>
          </a:p>
        </p:txBody>
      </p:sp>
    </p:spTree>
    <p:extLst>
      <p:ext uri="{BB962C8B-B14F-4D97-AF65-F5344CB8AC3E}">
        <p14:creationId xmlns:p14="http://schemas.microsoft.com/office/powerpoint/2010/main" val="104325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3284"/>
            <a:ext cx="9144000" cy="48017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Кандидатстването за ОКС „магистър“ се извършва </a:t>
            </a:r>
            <a:r>
              <a:rPr lang="bg-BG" sz="1800" b="1" i="1" u="sng" dirty="0">
                <a:solidFill>
                  <a:srgbClr val="8B2A1D"/>
                </a:solidFill>
                <a:latin typeface="Century Schoolbook" panose="02040604050505020304" pitchFamily="18" charset="0"/>
              </a:rPr>
              <a:t>на място в ИУ-Варна</a:t>
            </a: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 или </a:t>
            </a:r>
            <a:r>
              <a:rPr lang="bg-BG" sz="1800" b="1" i="1" u="sng" dirty="0">
                <a:solidFill>
                  <a:srgbClr val="8B2A1D"/>
                </a:solidFill>
                <a:latin typeface="Century Schoolbook" panose="02040604050505020304" pitchFamily="18" charset="0"/>
              </a:rPr>
              <a:t>по електронен път</a:t>
            </a: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Документите за кандидатстване се подават </a:t>
            </a:r>
            <a:r>
              <a:rPr lang="bg-BG" sz="1800" b="1" i="1" u="sng" dirty="0">
                <a:solidFill>
                  <a:srgbClr val="8B2A1D"/>
                </a:solidFill>
                <a:latin typeface="Century Schoolbook" panose="02040604050505020304" pitchFamily="18" charset="0"/>
              </a:rPr>
              <a:t>лично</a:t>
            </a: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 или с </a:t>
            </a:r>
            <a:r>
              <a:rPr lang="bg-BG" sz="1800" b="1" i="1" u="sng" dirty="0">
                <a:solidFill>
                  <a:srgbClr val="8B2A1D"/>
                </a:solidFill>
                <a:latin typeface="Century Schoolbook" panose="02040604050505020304" pitchFamily="18" charset="0"/>
              </a:rPr>
              <a:t>нотариално заверено пълномощно </a:t>
            </a: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на приносителя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, копие от което се оставя на съхранение заедно с документите на кандидата.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Подадените кандидат-студентски документи важат за кандидатстване едновременно за всички обявени места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, при условие че са записани със съответните шифри в състезателния картон.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След подаване на документите </a:t>
            </a: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не се допускат промени в състезателния картон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Не се приемат кандидат-студентски заявления, към които не са приложени всички необходими документи 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или не са попълнени точно и четливо.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Отговорността за подреждането </a:t>
            </a:r>
            <a:r>
              <a:rPr lang="bg-BG" sz="18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на магистърските специалности и формите на обучение в състезателния картон е изцяло на кандидат-магистъра. </a:t>
            </a:r>
          </a:p>
        </p:txBody>
      </p:sp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-12976" y="5139"/>
            <a:ext cx="915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Правила за прием на кандидати за обучение в </a:t>
            </a:r>
            <a:b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</a:br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ОКС „магистър“ в ИУ-Варна</a:t>
            </a:r>
          </a:p>
        </p:txBody>
      </p:sp>
    </p:spTree>
    <p:extLst>
      <p:ext uri="{BB962C8B-B14F-4D97-AF65-F5344CB8AC3E}">
        <p14:creationId xmlns:p14="http://schemas.microsoft.com/office/powerpoint/2010/main" val="124379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2685620" y="215550"/>
            <a:ext cx="6458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График на приема в </a:t>
            </a:r>
            <a:b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</a:br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ОКС „магистър“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95897"/>
              </p:ext>
            </p:extLst>
          </p:nvPr>
        </p:nvGraphicFramePr>
        <p:xfrm>
          <a:off x="107505" y="1993404"/>
          <a:ext cx="9004464" cy="3694136"/>
        </p:xfrm>
        <a:graphic>
          <a:graphicData uri="http://schemas.openxmlformats.org/drawingml/2006/table">
            <a:tbl>
              <a:tblPr firstRow="1" firstCol="1" bandRow="1"/>
              <a:tblGrid>
                <a:gridCol w="2448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i="0" dirty="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Първи етап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i="1" dirty="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Подаване на документи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bg-BG" sz="1800" b="1" i="1" u="none" dirty="0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22.06 - 7.07.2022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i="0" dirty="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i="1" dirty="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Класиране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bg-BG" sz="1800" b="1" i="1" u="none" dirty="0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11.07.2022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i="1" dirty="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Записване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bg-BG" sz="1800" b="1" i="1" u="none" dirty="0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12.07 - 20.07.2022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Втори етап</a:t>
                      </a:r>
                      <a:endParaRPr lang="bg-BG" sz="1800">
                        <a:effectLst/>
                        <a:latin typeface="Century Schoolbook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i="1" dirty="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Подаване на документи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bg-BG" sz="1800" b="1" i="1" u="none" dirty="0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9.09 - 15.09.2022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i="1" dirty="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Класиране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bg-BG" sz="1800" b="1" i="1" u="none" dirty="0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16.09.2022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i="1" dirty="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Записване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bg-BG" sz="1800" b="1" i="1" u="none" dirty="0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19.09 - 21.09.2022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Трети етап</a:t>
                      </a:r>
                      <a:endParaRPr lang="bg-BG" sz="1800">
                        <a:effectLst/>
                        <a:latin typeface="Century Schoolbook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i="1" dirty="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Само за кандидати от ДНДО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bg-BG" sz="1800" b="1" i="1" u="none" dirty="0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До 31 </a:t>
                      </a:r>
                      <a:r>
                        <a:rPr lang="bg-BG" sz="1800" b="1" i="1" u="none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януари 2023 </a:t>
                      </a:r>
                      <a:r>
                        <a:rPr lang="bg-BG" sz="1800" b="1" i="1" u="none" dirty="0">
                          <a:effectLst/>
                          <a:latin typeface="Century Schoolbook" panose="02040604050505020304" pitchFamily="18" charset="0"/>
                          <a:ea typeface="Calibri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76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i="1" dirty="0">
                          <a:effectLst/>
                          <a:latin typeface="Century Schoolbook" panose="02040604050505020304" pitchFamily="18" charset="0"/>
                          <a:ea typeface="Times New Roman"/>
                          <a:cs typeface="Times New Roman"/>
                        </a:rPr>
                        <a:t>Работно време: 8:00-16:30 ч (без събота и неделя и официални празници)</a:t>
                      </a:r>
                      <a:endParaRPr lang="bg-BG" sz="1800" dirty="0">
                        <a:effectLst/>
                        <a:latin typeface="Century Schoolbook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2" descr="&amp;Rcy;&amp;iecy;&amp;zcy;&amp;ucy;&amp;lcy;&amp;tcy;&amp;acy;&amp;tcy; &amp;scy; &amp;icy;&amp;zcy;&amp;ocy;&amp;bcy;&amp;rcy;&amp;acy;&amp;zhcy;&amp;iecy;&amp;ncy;&amp;icy;&amp;iecy; &amp;zcy;&amp;acy; master de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" y="94956"/>
            <a:ext cx="2673036" cy="188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7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4211960" y="5139"/>
            <a:ext cx="493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Класиране на кандидати за</a:t>
            </a:r>
            <a:b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</a:br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ОКС „магистър“ </a:t>
            </a:r>
          </a:p>
        </p:txBody>
      </p:sp>
      <p:pic>
        <p:nvPicPr>
          <p:cNvPr id="13314" name="Picture 2" descr="D:\ЦМО\2019\Промоция_2019\студентска ул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8424" cy="278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ЦМО\2019\Промоция_2019\студенти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41" y="2780894"/>
            <a:ext cx="4401159" cy="29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88931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Класирането се извършва по низходящ ред на бала по реда на посочените специалности.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Класирането се извършва отделно за всеки етап на приема.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780894"/>
            <a:ext cx="457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Кандидати не се класират за специалности и форми на обучение, които не са посочили.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Класирането се обявява на сайта на университета.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При несформиране на група в определена специалност, се извършва прекласиране по  следващо желание.</a:t>
            </a:r>
          </a:p>
        </p:txBody>
      </p:sp>
    </p:spTree>
    <p:extLst>
      <p:ext uri="{BB962C8B-B14F-4D97-AF65-F5344CB8AC3E}">
        <p14:creationId xmlns:p14="http://schemas.microsoft.com/office/powerpoint/2010/main" val="392324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4355976" y="0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Обучение по </a:t>
            </a:r>
            <a:b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</a:br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държавна поръчка в</a:t>
            </a:r>
            <a:b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</a:br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ОКС „магистър“ </a:t>
            </a:r>
          </a:p>
        </p:txBody>
      </p:sp>
      <p:pic>
        <p:nvPicPr>
          <p:cNvPr id="14338" name="Picture 2" descr="D:\ЦМО\2019\Промоция_2019\сграда ИУ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ЦМО\2019\Промоция_2019\сграда ИУ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13752"/>
            <a:ext cx="4355976" cy="29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8024" y="1167128"/>
            <a:ext cx="4355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Определя се в съответствие с утвърдените от Министерски съвет планови места.</a:t>
            </a:r>
          </a:p>
          <a:p>
            <a:pPr marL="285750" indent="-285750" algn="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Налична е само за специалност „Мобилни и уеб технологии“.</a:t>
            </a: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0" y="3192016"/>
            <a:ext cx="4788024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Обучение срещу заплащане в ОКС „магистър“  </a:t>
            </a:r>
          </a:p>
          <a:p>
            <a:pPr algn="l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(платен прием)</a:t>
            </a:r>
          </a:p>
        </p:txBody>
      </p:sp>
      <p:sp>
        <p:nvSpPr>
          <p:cNvPr id="9" name="Rectangle 8"/>
          <p:cNvSpPr/>
          <p:nvPr/>
        </p:nvSpPr>
        <p:spPr>
          <a:xfrm>
            <a:off x="-36528" y="4513684"/>
            <a:ext cx="4861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Прилага се за всички специалности.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Прилага се за всички форми               на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213793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0" y="-308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Семестриални такси за обучение на студенти в ОКС "магистър“ в ИУ-Варна за учебната 2022/2023 г.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801716"/>
            <a:ext cx="9014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* - </a:t>
            </a:r>
            <a:r>
              <a:rPr lang="bg-BG" sz="13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Студентите със срок на обучение три семестъра (ДНДО) заплащат преференциалната</a:t>
            </a:r>
            <a:r>
              <a:rPr lang="en-US" sz="13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 </a:t>
            </a:r>
            <a:r>
              <a:rPr lang="bg-BG" sz="13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такса и таксата за държавна поръчка за първите два семестъра от обучението си, а за</a:t>
            </a:r>
            <a:r>
              <a:rPr lang="en-US" sz="13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 </a:t>
            </a:r>
            <a:r>
              <a:rPr lang="bg-BG" sz="13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третия семестър, заплащат пълния размер на семестриалната такса за платен прием.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5579"/>
              </p:ext>
            </p:extLst>
          </p:nvPr>
        </p:nvGraphicFramePr>
        <p:xfrm>
          <a:off x="107505" y="841275"/>
          <a:ext cx="8906503" cy="3966611"/>
        </p:xfrm>
        <a:graphic>
          <a:graphicData uri="http://schemas.openxmlformats.org/drawingml/2006/table">
            <a:tbl>
              <a:tblPr/>
              <a:tblGrid>
                <a:gridCol w="201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5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Професионално направление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Форма на обучение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Държавна поръчка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Платен прием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300" b="1" i="1" u="none" strike="noStrike" noProof="0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Преференциална такса, при състезателен бал „отличен“ (5,50-6,00)</a:t>
                      </a:r>
                      <a:r>
                        <a:rPr lang="bg-BG" sz="1300" b="1" i="1" u="none" strike="noStrike" baseline="30000" noProof="0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*</a:t>
                      </a:r>
                      <a:endParaRPr lang="bg-BG" sz="1300" b="1" i="1" u="none" strike="noStrike" noProof="0" dirty="0">
                        <a:solidFill>
                          <a:srgbClr val="8B2A1D"/>
                        </a:solidFill>
                        <a:effectLst/>
                        <a:latin typeface="Century Schoolbook"/>
                      </a:endParaRP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8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Икономика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Редовна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1045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940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7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Задочна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730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657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7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Дистанционна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730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657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936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Администрация и управление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Редовна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1045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940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14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Туризъм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Редовна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1045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940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9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Задочна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730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657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945">
                <a:tc>
                  <a:txBody>
                    <a:bodyPr/>
                    <a:lstStyle/>
                    <a:p>
                      <a:pPr algn="l" rtl="0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Информатика и компютърни науки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Редовна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545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1760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18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Обучение на чужд език:  в ПН „Икономика“</a:t>
                      </a:r>
                      <a:endParaRPr lang="bg-BG" sz="1600" b="0" i="1" u="none" strike="noStrike" dirty="0">
                        <a:solidFill>
                          <a:srgbClr val="8B2A1D"/>
                        </a:solidFill>
                        <a:effectLst/>
                        <a:latin typeface="Century Schoolbook"/>
                      </a:endParaRP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bg-BG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600" b="0" i="1" u="none" strike="noStrike" dirty="0">
                        <a:solidFill>
                          <a:srgbClr val="8B2A1D"/>
                        </a:solidFill>
                        <a:effectLst/>
                        <a:latin typeface="Century Schoolbook"/>
                      </a:endParaRP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1360 лв.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Обучение на чужд език: в ПН „</a:t>
                      </a:r>
                      <a:r>
                        <a:rPr lang="bg-BG" sz="1300" b="1" i="1" u="none" strike="noStrike" dirty="0" err="1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Информ</a:t>
                      </a:r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. </a:t>
                      </a:r>
                      <a:r>
                        <a:rPr lang="bg-BG" sz="1300" b="1" i="1" u="none" strike="noStrike" baseline="0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и </a:t>
                      </a:r>
                      <a:r>
                        <a:rPr lang="bg-BG" sz="1300" b="1" i="1" u="none" strike="noStrike" baseline="0" dirty="0" err="1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комп</a:t>
                      </a:r>
                      <a:r>
                        <a:rPr lang="bg-BG" sz="1300" b="1" i="1" u="none" strike="noStrike" baseline="0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. науки“</a:t>
                      </a:r>
                      <a:endParaRPr lang="bg-BG" sz="1300" b="1" i="1" u="none" strike="noStrike" dirty="0">
                        <a:solidFill>
                          <a:srgbClr val="8B2A1D"/>
                        </a:solidFill>
                        <a:effectLst/>
                        <a:latin typeface="Century Schoolbook"/>
                      </a:endParaRP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600" b="0" i="1" u="none" strike="noStrike" dirty="0">
                        <a:solidFill>
                          <a:srgbClr val="8B2A1D"/>
                        </a:solidFill>
                        <a:effectLst/>
                        <a:latin typeface="Century Schoolbook"/>
                      </a:endParaRP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1800 лв. 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6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bg-BG" sz="1300" b="1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Обучение на чуждестранни граждани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/>
                      </a:endParaRPr>
                    </a:p>
                  </a:txBody>
                  <a:tcPr marL="5866" marR="5866" marT="5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1500 евро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1" u="none" strike="noStrike" dirty="0">
                          <a:solidFill>
                            <a:srgbClr val="8B2A1D"/>
                          </a:solidFill>
                          <a:effectLst/>
                          <a:latin typeface="Century Schoolbook"/>
                        </a:rPr>
                        <a:t>няма</a:t>
                      </a:r>
                    </a:p>
                  </a:txBody>
                  <a:tcPr marL="5866" marR="5866" marT="5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52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ЦМО\2019\Промоция_2019\студенти 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9992" cy="28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ЦМО\2019\Промоция_2019\лаборатории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49491"/>
            <a:ext cx="4658876" cy="29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7"/>
          <p:cNvSpPr txBox="1">
            <a:spLocks noGrp="1"/>
          </p:cNvSpPr>
          <p:nvPr>
            <p:ph type="title"/>
          </p:nvPr>
        </p:nvSpPr>
        <p:spPr>
          <a:xfrm>
            <a:off x="4376504" y="33172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Обучение по </a:t>
            </a:r>
            <a:b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</a:br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втора специалност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7376" y="841276"/>
            <a:ext cx="46440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Кандидатстването може да стане след като студентът вече е записан за обучение в първата специалност.</a:t>
            </a:r>
          </a:p>
          <a:p>
            <a:pPr marL="285750" indent="-285750" algn="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За обучение по две специалности не могат да кандидатства тези от групата ДНДО.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873198"/>
            <a:ext cx="46440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Избраните магистърски специалности от кандидата следва да бъдат  в различна форма на обучение.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При кандидатстване се запазва изискването за успех Добър (3,50).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За обучението по две         специалности не важат преференции за таксата.</a:t>
            </a:r>
          </a:p>
        </p:txBody>
      </p:sp>
    </p:spTree>
    <p:extLst>
      <p:ext uri="{BB962C8B-B14F-4D97-AF65-F5344CB8AC3E}">
        <p14:creationId xmlns:p14="http://schemas.microsoft.com/office/powerpoint/2010/main" val="401435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6888" cy="23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rasmus+ – Шуменски университет &quot;Епископ Константин Преславс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88" y="2934585"/>
            <a:ext cx="4420547" cy="27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7"/>
          <p:cNvSpPr txBox="1">
            <a:spLocks noGrp="1"/>
          </p:cNvSpPr>
          <p:nvPr>
            <p:ph type="title"/>
          </p:nvPr>
        </p:nvSpPr>
        <p:spPr>
          <a:xfrm>
            <a:off x="4376504" y="217838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Обучение по</a:t>
            </a:r>
            <a:r>
              <a:rPr lang="en-US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 ERASMUS +</a:t>
            </a:r>
            <a:endParaRPr lang="bg-BG" sz="2400" b="1" i="1" dirty="0">
              <a:solidFill>
                <a:srgbClr val="8B2D1D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4984" y="841276"/>
            <a:ext cx="4186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Период на обучение до 12 месеца (</a:t>
            </a:r>
            <a:r>
              <a:rPr lang="bg-BG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за СС и СНУ – за летен семестър</a:t>
            </a: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);</a:t>
            </a:r>
          </a:p>
          <a:p>
            <a:pPr marL="285750" indent="-285750" algn="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Възможност за </a:t>
            </a:r>
            <a:r>
              <a:rPr lang="bg-BG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мобилност за обучение и възможност за студентска практика</a:t>
            </a: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20283" y="2519086"/>
            <a:ext cx="4788024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Кандидатстване за мобилност по</a:t>
            </a:r>
            <a:r>
              <a:rPr lang="en-US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 ERASMUS +</a:t>
            </a:r>
            <a:endParaRPr lang="bg-BG" sz="2400" b="1" i="1" dirty="0">
              <a:solidFill>
                <a:srgbClr val="8B2D1D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83" y="3430876"/>
            <a:ext cx="46440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Подборът се извършва от отдел „Международно сътрудничество“;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Възможности за мобилност в над 160 университета в 30 държави;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Кандидатстване – месец октомври;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Пълно признаване на изпити.</a:t>
            </a:r>
          </a:p>
        </p:txBody>
      </p:sp>
    </p:spTree>
    <p:extLst>
      <p:ext uri="{BB962C8B-B14F-4D97-AF65-F5344CB8AC3E}">
        <p14:creationId xmlns:p14="http://schemas.microsoft.com/office/powerpoint/2010/main" val="57134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ЦМО\2019\Промоция_2019\сграда ИУ 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5"/>
            <a:ext cx="319888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3491880" y="275008"/>
            <a:ext cx="554162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sz="28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Контакти за прием: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1960" y="1129309"/>
            <a:ext cx="4932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r">
              <a:spcAft>
                <a:spcPts val="600"/>
              </a:spcAft>
              <a:buNone/>
            </a:pPr>
            <a:r>
              <a:rPr lang="bg-BG" sz="2000" b="1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Център за магистърско обучение</a:t>
            </a:r>
          </a:p>
          <a:p>
            <a:pPr algn="r">
              <a:spcAft>
                <a:spcPts val="600"/>
              </a:spcAft>
            </a:pPr>
            <a:r>
              <a:rPr lang="bg-BG" sz="2000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Икономически университет - Варна</a:t>
            </a:r>
            <a:endParaRPr lang="en-US" sz="2000" i="1" dirty="0">
              <a:solidFill>
                <a:srgbClr val="8B2A1D"/>
              </a:solidFill>
              <a:latin typeface="Century Schoolbook" panose="02040604050505020304" pitchFamily="18" charset="0"/>
              <a:ea typeface="Calibri"/>
            </a:endParaRPr>
          </a:p>
          <a:p>
            <a:pPr algn="r">
              <a:spcAft>
                <a:spcPts val="600"/>
              </a:spcAft>
            </a:pPr>
            <a:r>
              <a:rPr lang="bg-BG" sz="2000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9002 Варна, бул."Княз Борис </a:t>
            </a:r>
            <a:r>
              <a:rPr lang="en-US" sz="2000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I</a:t>
            </a:r>
            <a:r>
              <a:rPr lang="bg-BG" sz="2000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" № 77 </a:t>
            </a:r>
          </a:p>
          <a:p>
            <a:pPr indent="0" algn="r">
              <a:spcBef>
                <a:spcPts val="600"/>
              </a:spcBef>
              <a:buNone/>
            </a:pPr>
            <a:r>
              <a:rPr lang="bg-BG" sz="2000" b="1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офис 114, ет. I</a:t>
            </a:r>
          </a:p>
          <a:p>
            <a:pPr indent="0" algn="r">
              <a:spcAft>
                <a:spcPts val="600"/>
              </a:spcAft>
              <a:buNone/>
            </a:pPr>
            <a:endParaRPr lang="en-US" sz="2000" i="1" dirty="0">
              <a:solidFill>
                <a:srgbClr val="8B2A1D"/>
              </a:solidFill>
              <a:latin typeface="Century Schoolbook" panose="02040604050505020304" pitchFamily="18" charset="0"/>
              <a:ea typeface="Calibri"/>
            </a:endParaRPr>
          </a:p>
          <a:p>
            <a:pPr indent="0" algn="r">
              <a:spcAft>
                <a:spcPts val="600"/>
              </a:spcAft>
              <a:buNone/>
            </a:pPr>
            <a:r>
              <a:rPr lang="bg-BG" sz="2000" b="1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тел.: 	052/8</a:t>
            </a:r>
            <a:r>
              <a:rPr lang="en-US" sz="2000" b="1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30</a:t>
            </a:r>
            <a:r>
              <a:rPr lang="bg-BG" sz="2000" b="1" i="1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 806</a:t>
            </a:r>
            <a:endParaRPr lang="en-US" sz="2000" b="1" i="1" dirty="0">
              <a:solidFill>
                <a:srgbClr val="8B2A1D"/>
              </a:solidFill>
              <a:latin typeface="Century Schoolbook" panose="02040604050505020304" pitchFamily="18" charset="0"/>
              <a:ea typeface="Calibri"/>
            </a:endParaRPr>
          </a:p>
          <a:p>
            <a:pPr indent="0" algn="r">
              <a:spcAft>
                <a:spcPts val="600"/>
              </a:spcAft>
              <a:buNone/>
            </a:pPr>
            <a:r>
              <a:rPr lang="bg-BG" sz="2000" b="1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	0885/637 600</a:t>
            </a:r>
          </a:p>
          <a:p>
            <a:pPr indent="0" algn="r">
              <a:spcAft>
                <a:spcPts val="600"/>
              </a:spcAft>
              <a:buNone/>
            </a:pPr>
            <a:endParaRPr lang="en-US" sz="2000" i="1" dirty="0">
              <a:solidFill>
                <a:srgbClr val="8B2A1D"/>
              </a:solidFill>
              <a:latin typeface="Century Schoolbook" panose="02040604050505020304" pitchFamily="18" charset="0"/>
              <a:ea typeface="Calibri"/>
            </a:endParaRPr>
          </a:p>
          <a:p>
            <a:pPr indent="0" algn="r">
              <a:spcAft>
                <a:spcPts val="600"/>
              </a:spcAft>
              <a:buNone/>
            </a:pPr>
            <a:r>
              <a:rPr lang="en-US" sz="2000" b="1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e-mail: </a:t>
            </a:r>
            <a:r>
              <a:rPr lang="en-US" sz="2000" b="1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  <a:hlinkClick r:id="rId3"/>
              </a:rPr>
              <a:t>cmo@ue-varna.bg</a:t>
            </a:r>
            <a:endParaRPr lang="en-US" sz="2000" b="1" i="1" dirty="0">
              <a:solidFill>
                <a:srgbClr val="8B2A1D"/>
              </a:solidFill>
              <a:latin typeface="Century Schoolbook" panose="02040604050505020304" pitchFamily="18" charset="0"/>
              <a:ea typeface="Calibri"/>
              <a:cs typeface="Arial Narrow"/>
            </a:endParaRPr>
          </a:p>
          <a:p>
            <a:pPr indent="0" algn="r">
              <a:spcAft>
                <a:spcPts val="600"/>
              </a:spcAft>
              <a:buNone/>
            </a:pPr>
            <a:endParaRPr lang="en-US" sz="2000" b="1" i="1" dirty="0">
              <a:solidFill>
                <a:srgbClr val="8B2A1D"/>
              </a:solidFill>
              <a:latin typeface="Century Schoolbook" panose="02040604050505020304" pitchFamily="18" charset="0"/>
              <a:ea typeface="Calibri"/>
              <a:cs typeface="Arial Narrow"/>
            </a:endParaRPr>
          </a:p>
          <a:p>
            <a:pPr indent="0" algn="r">
              <a:spcAft>
                <a:spcPts val="600"/>
              </a:spcAft>
              <a:buNone/>
            </a:pPr>
            <a:r>
              <a:rPr lang="en-US" sz="2000" b="1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web: </a:t>
            </a:r>
            <a:r>
              <a:rPr lang="en-US" sz="2000" b="1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  <a:hlinkClick r:id="rId4"/>
              </a:rPr>
              <a:t>www.ue-varna.bg</a:t>
            </a:r>
            <a:r>
              <a:rPr lang="en-US" sz="2000" b="1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Arial Narrow"/>
              </a:rPr>
              <a:t> </a:t>
            </a:r>
            <a:endParaRPr lang="bg-BG" sz="2000" b="1" i="1" dirty="0">
              <a:solidFill>
                <a:srgbClr val="8B2A1D"/>
              </a:solidFill>
              <a:latin typeface="Century Schoolbook" panose="02040604050505020304" pitchFamily="18" charset="0"/>
              <a:ea typeface="Calibri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6468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нимка на Икономически университет - Варна / University of Economics - Varn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52" y="2539659"/>
            <a:ext cx="4226048" cy="31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8" y="0"/>
            <a:ext cx="4932040" cy="32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721596"/>
            <a:ext cx="4788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Уважаеми абсолвенти,</a:t>
            </a:r>
          </a:p>
          <a:p>
            <a:pPr algn="r"/>
            <a:endParaRPr lang="bg-BG" b="1" i="1" dirty="0">
              <a:solidFill>
                <a:srgbClr val="8B2A1D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bg-BG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екипът на Центъра за магистърско обучение при </a:t>
            </a:r>
          </a:p>
          <a:p>
            <a:pPr algn="r"/>
            <a:r>
              <a:rPr lang="bg-BG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Икономически университет – Варна Ви пожелава </a:t>
            </a:r>
            <a:r>
              <a:rPr lang="bg-BG" b="1" i="1">
                <a:solidFill>
                  <a:srgbClr val="8B2A1D"/>
                </a:solidFill>
                <a:latin typeface="Century Schoolbook" panose="02040604050505020304" pitchFamily="18" charset="0"/>
              </a:rPr>
              <a:t>успешно дипломиране!</a:t>
            </a:r>
            <a:endParaRPr lang="bg-BG" b="1" i="1" dirty="0">
              <a:solidFill>
                <a:srgbClr val="8B2A1D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D1E05-A910-4F20-8033-9107F1119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5514"/>
            <a:ext cx="1617876" cy="161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ЦМО\2019\Промоция_2019\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02376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3707904" y="258301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Изборът на магистърска специалност ще Ви даде: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4664" y="1417340"/>
            <a:ext cx="552933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Профилиране на професионалната подготовка по вече придобита специалност;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Допълнителна подготовка по друга специалност, различна от придобитата;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Разширяване на знанията, уменията и компетенциите по избраната специалност;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Подобряване на възможностите за професионална реализация с международно призната диплома;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Възможност да извървите своя професионален път уверени,                можещи и компетентни.</a:t>
            </a:r>
          </a:p>
        </p:txBody>
      </p:sp>
    </p:spTree>
    <p:extLst>
      <p:ext uri="{BB962C8B-B14F-4D97-AF65-F5344CB8AC3E}">
        <p14:creationId xmlns:p14="http://schemas.microsoft.com/office/powerpoint/2010/main" val="117824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25" y="0"/>
            <a:ext cx="3602375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7"/>
          <p:cNvSpPr txBox="1">
            <a:spLocks noGrp="1"/>
          </p:cNvSpPr>
          <p:nvPr>
            <p:ph type="title"/>
          </p:nvPr>
        </p:nvSpPr>
        <p:spPr>
          <a:xfrm>
            <a:off x="0" y="0"/>
            <a:ext cx="554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Обучението по магистърските специалности е в следните професионални направления: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92" y="1201316"/>
            <a:ext cx="552933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Икономика; </a:t>
            </a:r>
          </a:p>
          <a:p>
            <a:pPr marL="342900" indent="-342900" algn="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Администрация и управление;</a:t>
            </a:r>
          </a:p>
          <a:p>
            <a:pPr marL="342900" indent="-342900" algn="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Туризъм;</a:t>
            </a:r>
          </a:p>
          <a:p>
            <a:pPr marL="342900" indent="-342900" algn="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Информатика и компютърни науки.</a:t>
            </a: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-24481" y="3446660"/>
            <a:ext cx="5541625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Форми на обучение в магистърските специалности: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" y="4283838"/>
            <a:ext cx="5529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Редовна (в т.ч. редовна електронна); </a:t>
            </a:r>
          </a:p>
          <a:p>
            <a:pPr marL="342900" indent="-342900" algn="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Задочна;</a:t>
            </a:r>
          </a:p>
          <a:p>
            <a:pPr marL="342900" indent="-342900" algn="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Дистанционна.</a:t>
            </a:r>
          </a:p>
        </p:txBody>
      </p:sp>
    </p:spTree>
    <p:extLst>
      <p:ext uri="{BB962C8B-B14F-4D97-AF65-F5344CB8AC3E}">
        <p14:creationId xmlns:p14="http://schemas.microsoft.com/office/powerpoint/2010/main" val="426006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0" y="-308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Магистърски специалности в направление „</a:t>
            </a:r>
            <a:r>
              <a:rPr lang="bg-BG" sz="2400" b="1" i="1" dirty="0">
                <a:solidFill>
                  <a:srgbClr val="990000"/>
                </a:solidFill>
                <a:latin typeface="Century Schoolbook" panose="02040604050505020304" pitchFamily="18" charset="0"/>
              </a:rPr>
              <a:t>Икономика</a:t>
            </a:r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“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43462"/>
              </p:ext>
            </p:extLst>
          </p:nvPr>
        </p:nvGraphicFramePr>
        <p:xfrm>
          <a:off x="53753" y="800134"/>
          <a:ext cx="9036493" cy="4843684"/>
        </p:xfrm>
        <a:graphic>
          <a:graphicData uri="http://schemas.openxmlformats.org/drawingml/2006/table">
            <a:tbl>
              <a:tblPr firstRow="1" firstCol="1" bandRow="1"/>
              <a:tblGrid>
                <a:gridCol w="495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Магистърска специалност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Редовно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Задочно 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 err="1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Дистанц</a:t>
                      </a: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. 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Забележка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Счетоводство и контрол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Банков мениджмънт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Финанси и иновации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International Business and Management</a:t>
                      </a: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 (на </a:t>
                      </a:r>
                      <a:r>
                        <a:rPr lang="bg-BG" sz="1300" b="0" i="1" dirty="0" err="1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англ</a:t>
                      </a: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. език)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200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Корпоративен бизнес и управление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Логистичен мениджмънт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 err="1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Омниканален</a:t>
                      </a: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 търговски бизнес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0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Строително предприемачество и недвижима собственост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Управление на проекти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Аграрен бизнес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0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Екоикономика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000" b="0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Бизнес консултиране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000" b="0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Качество и експертиза на стоките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Управление на продажбите и мърчандайзинг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0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Реклама и медийни комуникации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0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Маркетинг и бранд мениджмънт</a:t>
                      </a:r>
                      <a:endParaRPr lang="en-US" sz="1300" b="0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Корпоративен маркетинг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000" b="0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2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Информационен мениджмънт в бизнеса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22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0" y="-308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Магистърски специалности в направление „</a:t>
            </a:r>
            <a:r>
              <a:rPr lang="bg-BG" sz="2400" b="1" i="1" dirty="0">
                <a:solidFill>
                  <a:srgbClr val="990000"/>
                </a:solidFill>
                <a:latin typeface="Century Schoolbook" panose="02040604050505020304" pitchFamily="18" charset="0"/>
              </a:rPr>
              <a:t>Администрация и управление </a:t>
            </a:r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“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1581"/>
              </p:ext>
            </p:extLst>
          </p:nvPr>
        </p:nvGraphicFramePr>
        <p:xfrm>
          <a:off x="13337" y="841276"/>
          <a:ext cx="9143999" cy="1184748"/>
        </p:xfrm>
        <a:graphic>
          <a:graphicData uri="http://schemas.openxmlformats.org/drawingml/2006/table">
            <a:tbl>
              <a:tblPr firstRow="1" firstCol="1" bandRow="1"/>
              <a:tblGrid>
                <a:gridCol w="5014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Магистърска специалност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Редовно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Задочно 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 err="1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Дистанц</a:t>
                      </a: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. 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Забележка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Мениджмънт на организациите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  <a:r>
                        <a:rPr lang="bg-BG" sz="10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ред. електронна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Мениджмънт на човешките ресурси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5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 ред. електронна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Публичен мениджмънт и административна власт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  <a:r>
                        <a:rPr lang="bg-BG" sz="10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ред. електронна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7"/>
          <p:cNvSpPr txBox="1">
            <a:spLocks/>
          </p:cNvSpPr>
          <p:nvPr/>
        </p:nvSpPr>
        <p:spPr>
          <a:xfrm>
            <a:off x="2320" y="2281436"/>
            <a:ext cx="91440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Магистърски специалности в направление „</a:t>
            </a:r>
            <a:r>
              <a:rPr lang="bg-BG" sz="2400" b="1" i="1" dirty="0">
                <a:solidFill>
                  <a:srgbClr val="990000"/>
                </a:solidFill>
                <a:latin typeface="Century Schoolbook" panose="02040604050505020304" pitchFamily="18" charset="0"/>
              </a:rPr>
              <a:t>Туризъм</a:t>
            </a:r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“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19600"/>
              </p:ext>
            </p:extLst>
          </p:nvPr>
        </p:nvGraphicFramePr>
        <p:xfrm>
          <a:off x="15657" y="3112433"/>
          <a:ext cx="9141680" cy="683096"/>
        </p:xfrm>
        <a:graphic>
          <a:graphicData uri="http://schemas.openxmlformats.org/drawingml/2006/table">
            <a:tbl>
              <a:tblPr firstRow="1" firstCol="1" bandRow="1"/>
              <a:tblGrid>
                <a:gridCol w="501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Магистърска специалност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Редовно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Задочно 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 err="1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Дистанц</a:t>
                      </a: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. 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Забележка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Международен туристически бизнес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7"/>
          <p:cNvSpPr txBox="1">
            <a:spLocks/>
          </p:cNvSpPr>
          <p:nvPr/>
        </p:nvSpPr>
        <p:spPr>
          <a:xfrm>
            <a:off x="2320" y="4009628"/>
            <a:ext cx="91440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Магистърски специалности в направление „</a:t>
            </a:r>
            <a:r>
              <a:rPr lang="bg-BG" sz="2400" b="1" i="1" dirty="0">
                <a:solidFill>
                  <a:srgbClr val="990000"/>
                </a:solidFill>
                <a:latin typeface="Century Schoolbook" panose="02040604050505020304" pitchFamily="18" charset="0"/>
              </a:rPr>
              <a:t>Информатика и компютърни науки</a:t>
            </a:r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“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00172"/>
              </p:ext>
            </p:extLst>
          </p:nvPr>
        </p:nvGraphicFramePr>
        <p:xfrm>
          <a:off x="15657" y="4838699"/>
          <a:ext cx="9126023" cy="683097"/>
        </p:xfrm>
        <a:graphic>
          <a:graphicData uri="http://schemas.openxmlformats.org/drawingml/2006/table">
            <a:tbl>
              <a:tblPr firstRow="1" firstCol="1" bandRow="1"/>
              <a:tblGrid>
                <a:gridCol w="500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Магистърска специалност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Редовно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Задочно 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 err="1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Дистанц</a:t>
                      </a: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. обучение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Забележка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0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Мобилни и уеб технологии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b="1" i="1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  <a:sym typeface="Symbol"/>
                        </a:rPr>
                        <a:t></a:t>
                      </a: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bg-BG" sz="1300" b="1" i="1" dirty="0">
                        <a:solidFill>
                          <a:srgbClr val="990000"/>
                        </a:solidFill>
                        <a:effectLst/>
                        <a:latin typeface="Century Schoolbook" panose="02040604050505020304" pitchFamily="18" charset="0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990000"/>
                          </a:solidFill>
                          <a:effectLst/>
                          <a:latin typeface="Century Schoolbook" panose="02040604050505020304" pitchFamily="18" charset="0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81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ЦМО\2019\Промоция_2019\IT центъ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ЦМО\2019\Промоция_2019\библиотек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52" y="2713484"/>
            <a:ext cx="4510848" cy="30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4644008" y="32558"/>
            <a:ext cx="447822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sz="20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Редовно електронно обучение: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4008" y="482544"/>
            <a:ext cx="4499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7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Студентите в редовна форма имат достъп</a:t>
            </a:r>
            <a:r>
              <a:rPr lang="ru-RU" sz="17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 до </a:t>
            </a:r>
            <a:r>
              <a:rPr lang="bg-BG" sz="17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електронни учебни ресурси</a:t>
            </a:r>
            <a:r>
              <a:rPr lang="ru-RU" sz="1700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BE7D4-AE4F-41B8-A8DA-8CB12902B251}"/>
              </a:ext>
            </a:extLst>
          </p:cNvPr>
          <p:cNvSpPr/>
          <p:nvPr/>
        </p:nvSpPr>
        <p:spPr>
          <a:xfrm>
            <a:off x="-14588" y="32663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bg-BG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Студентите от всички форми на обучение ще се възползват от възможностите за електронно базирано обучение през платформата</a:t>
            </a:r>
            <a:r>
              <a:rPr lang="en-US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 e-Learn</a:t>
            </a:r>
            <a:r>
              <a:rPr lang="bg-BG" b="1" i="1" dirty="0">
                <a:solidFill>
                  <a:srgbClr val="8B2A1D"/>
                </a:solidFill>
                <a:latin typeface="Century Schoolbook" panose="02040604050505020304" pitchFamily="18" charset="0"/>
              </a:rPr>
              <a:t> на ИУ. </a:t>
            </a:r>
          </a:p>
        </p:txBody>
      </p:sp>
    </p:spTree>
    <p:extLst>
      <p:ext uri="{BB962C8B-B14F-4D97-AF65-F5344CB8AC3E}">
        <p14:creationId xmlns:p14="http://schemas.microsoft.com/office/powerpoint/2010/main" val="387995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3620678" y="-97979"/>
            <a:ext cx="552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Условия за кандидатстване в ОКС „магистър“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0942" y="913284"/>
            <a:ext cx="552332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Приемът в ОКС „магистър“ в ИУ – Варна е </a:t>
            </a:r>
            <a:r>
              <a:rPr lang="bg-BG" b="1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чрез конкурс по документи. </a:t>
            </a:r>
            <a:endParaRPr lang="en-US" i="1" dirty="0">
              <a:solidFill>
                <a:srgbClr val="8B2A1D"/>
              </a:solidFill>
              <a:latin typeface="Century Schoolbook" panose="02040604050505020304" pitchFamily="18" charset="0"/>
              <a:ea typeface="Times New Roman"/>
            </a:endParaRPr>
          </a:p>
          <a:p>
            <a:pPr marL="285750" lvl="0" indent="-285750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A1D"/>
                </a:solidFill>
                <a:latin typeface="Century Schoolbook" panose="02040604050505020304" pitchFamily="18" charset="0"/>
                <a:ea typeface="Calibri"/>
                <a:cs typeface="Times New Roman"/>
              </a:rPr>
              <a:t>Право да кандидатстват за ОКС „магистър“ имат придобилите ОКС „професионален бакалавър“, „бакалавър“ или „магистър“, завършена в редовна, задочна и дистанционна форма на обучение.</a:t>
            </a:r>
            <a:endParaRPr lang="en-US" i="1" dirty="0">
              <a:solidFill>
                <a:srgbClr val="8B2A1D"/>
              </a:solidFill>
              <a:latin typeface="Century Schoolbook" panose="02040604050505020304" pitchFamily="18" charset="0"/>
              <a:ea typeface="Times New Roman"/>
            </a:endParaRPr>
          </a:p>
          <a:p>
            <a:pPr marL="285750" lvl="0" indent="-285750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Минималният успех за кандидатстване в ОКС „магистър” срещу заплащане е „</a:t>
            </a:r>
            <a:r>
              <a:rPr lang="bg-BG" b="1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Добър</a:t>
            </a:r>
            <a:r>
              <a:rPr lang="bg-BG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“ </a:t>
            </a:r>
            <a:r>
              <a:rPr lang="bg-BG" b="1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(3,50) </a:t>
            </a:r>
            <a:r>
              <a:rPr lang="bg-BG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от дипломата за завършена ОКС.</a:t>
            </a:r>
          </a:p>
          <a:p>
            <a:pPr marL="285750" lvl="0" indent="-285750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bg-BG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„</a:t>
            </a:r>
            <a:r>
              <a:rPr lang="bg-BG" b="1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Успех от дипломата</a:t>
            </a:r>
            <a:r>
              <a:rPr lang="bg-BG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“ е успехът, който се формира като средноаритметична стойност от средния успех по дисциплините, включени в </a:t>
            </a:r>
            <a:r>
              <a:rPr lang="bg-BG" i="1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учебния план </a:t>
            </a:r>
            <a:r>
              <a:rPr lang="bg-BG" i="1" dirty="0">
                <a:solidFill>
                  <a:srgbClr val="8B2A1D"/>
                </a:solidFill>
                <a:latin typeface="Century Schoolbook" panose="02040604050505020304" pitchFamily="18" charset="0"/>
                <a:ea typeface="Times New Roman"/>
              </a:rPr>
              <a:t>и от средния успех от оценката от     държавната изпитна сесия.</a:t>
            </a:r>
            <a:endParaRPr lang="en-US" i="1" dirty="0">
              <a:solidFill>
                <a:srgbClr val="8B2A1D"/>
              </a:solidFill>
              <a:latin typeface="Century Schoolbook" panose="02040604050505020304" pitchFamily="18" charset="0"/>
              <a:ea typeface="Times New Roman"/>
            </a:endParaRPr>
          </a:p>
        </p:txBody>
      </p:sp>
      <p:pic>
        <p:nvPicPr>
          <p:cNvPr id="6" name="Picture 4" descr="D:\ЦМО\2019\Промоция_2019\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34"/>
            <a:ext cx="3620678" cy="57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7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ЦМО\2019\Промоция_2019\77143670_1266325546908293_6253710796610600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51920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ЦМО\2019\Промоция_2019\конферентна зал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5492"/>
            <a:ext cx="3851921" cy="29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7"/>
          <p:cNvSpPr txBox="1">
            <a:spLocks noGrp="1"/>
          </p:cNvSpPr>
          <p:nvPr>
            <p:ph type="title"/>
          </p:nvPr>
        </p:nvSpPr>
        <p:spPr>
          <a:xfrm>
            <a:off x="3836265" y="12220"/>
            <a:ext cx="5292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Категория на кандидатите в ОКС „магистър“, според завършената специалност: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9537" y="1273324"/>
            <a:ext cx="525131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Същата специалност (СС)</a:t>
            </a: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 – за завършилите бакалавърска специалност, съответстваща на обявената в магистърска степен;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Стопански науки и управление (СНУ)</a:t>
            </a: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  - всички завършили професионални направления  „Икономика“, „Администрация и управление“ и „Туризъм“;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Други направления и други области на висшето образование“ (ДНДО)</a:t>
            </a: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 – попадат другите области на висшето образование и всички останали направления от „Социални,      стопански и правни науки“.</a:t>
            </a:r>
          </a:p>
        </p:txBody>
      </p:sp>
    </p:spTree>
    <p:extLst>
      <p:ext uri="{BB962C8B-B14F-4D97-AF65-F5344CB8AC3E}">
        <p14:creationId xmlns:p14="http://schemas.microsoft.com/office/powerpoint/2010/main" val="25453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ЦМО\2019\Промоция_2019\78412369_1010411555971754_324939997213045555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9508"/>
            <a:ext cx="4499992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ЦМО\2019\Промоция_2019\студенти 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2" y="-1"/>
            <a:ext cx="4656920" cy="31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2253" y="121196"/>
            <a:ext cx="4167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Продължителност на обучението</a:t>
            </a:r>
          </a:p>
          <a:p>
            <a:pPr algn="r"/>
            <a:endParaRPr lang="bg-BG" sz="2400" b="1" i="1" dirty="0">
              <a:solidFill>
                <a:srgbClr val="8B2D1D"/>
              </a:solidFill>
              <a:latin typeface="Century Schoolbook" panose="02040604050505020304" pitchFamily="18" charset="0"/>
            </a:endParaRPr>
          </a:p>
          <a:p>
            <a:pPr algn="r"/>
            <a:r>
              <a:rPr lang="bg-BG" sz="2400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(за всички форми на обучение)</a:t>
            </a:r>
            <a:r>
              <a:rPr lang="bg-BG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3" y="3098899"/>
            <a:ext cx="457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Същата специалност (СС)</a:t>
            </a: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 –       2 семестъра;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Стопански науки и управление (СНУ) </a:t>
            </a: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– 2 семестъра;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b="1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Други направления и други области на висшето образование“ (ДНДО) – </a:t>
            </a:r>
            <a:r>
              <a:rPr lang="bg-BG" i="1" dirty="0">
                <a:solidFill>
                  <a:srgbClr val="8B2D1D"/>
                </a:solidFill>
                <a:latin typeface="Century Schoolbook" panose="02040604050505020304" pitchFamily="18" charset="0"/>
              </a:rPr>
              <a:t>3 семестъра.</a:t>
            </a:r>
          </a:p>
        </p:txBody>
      </p:sp>
    </p:spTree>
    <p:extLst>
      <p:ext uri="{BB962C8B-B14F-4D97-AF65-F5344CB8AC3E}">
        <p14:creationId xmlns:p14="http://schemas.microsoft.com/office/powerpoint/2010/main" val="386793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1499</Words>
  <Application>Microsoft Office PowerPoint</Application>
  <PresentationFormat>On-screen Show (16:10)</PresentationFormat>
  <Paragraphs>261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Century Schoolbook</vt:lpstr>
      <vt:lpstr>Symbol</vt:lpstr>
      <vt:lpstr>Times New Roman</vt:lpstr>
      <vt:lpstr>Wingdings</vt:lpstr>
      <vt:lpstr>Office Theme</vt:lpstr>
      <vt:lpstr>PowerPoint Presentation</vt:lpstr>
      <vt:lpstr>Изборът на магистърска специалност ще Ви даде:</vt:lpstr>
      <vt:lpstr>Обучението по магистърските специалности е в следните професионални направления:</vt:lpstr>
      <vt:lpstr>Магистърски специалности в направление „Икономика“</vt:lpstr>
      <vt:lpstr>Магистърски специалности в направление „Администрация и управление “</vt:lpstr>
      <vt:lpstr>PowerPoint Presentation</vt:lpstr>
      <vt:lpstr>Условия за кандидатстване в ОКС „магистър“</vt:lpstr>
      <vt:lpstr>Категория на кандидатите в ОКС „магистър“, според завършената специалност:</vt:lpstr>
      <vt:lpstr>PowerPoint Presentation</vt:lpstr>
      <vt:lpstr>Документи за кандидатстване за магистърски специалности в ИУ-Варна</vt:lpstr>
      <vt:lpstr>Правила за прием на кандидати за обучение в  ОКС „магистър“ в ИУ-Варна</vt:lpstr>
      <vt:lpstr>График на приема в  ОКС „магистър“</vt:lpstr>
      <vt:lpstr>Класиране на кандидати за ОКС „магистър“ </vt:lpstr>
      <vt:lpstr>Обучение по  държавна поръчка в ОКС „магистър“ </vt:lpstr>
      <vt:lpstr>Семестриални такси за обучение на студенти в ОКС "магистър“ в ИУ-Варна за учебната 2022/2023 г.</vt:lpstr>
      <vt:lpstr>Обучение по  втора специалност  </vt:lpstr>
      <vt:lpstr>Обучение по ERASMUS +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DAMYAN KIRECHEV</dc:creator>
  <cp:lastModifiedBy>user10</cp:lastModifiedBy>
  <cp:revision>74</cp:revision>
  <dcterms:created xsi:type="dcterms:W3CDTF">2020-04-25T06:54:03Z</dcterms:created>
  <dcterms:modified xsi:type="dcterms:W3CDTF">2022-06-01T08:24:12Z</dcterms:modified>
</cp:coreProperties>
</file>